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1" r:id="rId4"/>
    <p:sldId id="260" r:id="rId5"/>
    <p:sldId id="263" r:id="rId6"/>
    <p:sldId id="277" r:id="rId7"/>
    <p:sldId id="278" r:id="rId8"/>
    <p:sldId id="280" r:id="rId9"/>
    <p:sldId id="271" r:id="rId10"/>
    <p:sldId id="270" r:id="rId11"/>
    <p:sldId id="272" r:id="rId12"/>
    <p:sldId id="266" r:id="rId13"/>
    <p:sldId id="281" r:id="rId14"/>
    <p:sldId id="258" r:id="rId1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4C09"/>
    <a:srgbClr val="294A9B"/>
    <a:srgbClr val="140E68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400" autoAdjust="0"/>
  </p:normalViewPr>
  <p:slideViewPr>
    <p:cSldViewPr>
      <p:cViewPr varScale="1">
        <p:scale>
          <a:sx n="86" d="100"/>
          <a:sy n="86" d="100"/>
        </p:scale>
        <p:origin x="510" y="2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150" y="67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3BC6083-4A27-4E26-A111-F411900254EA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935A840-7259-49B7-932D-77052E43A5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2341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jpeg>
</file>

<file path=ppt/media/image12.jpeg>
</file>

<file path=ppt/media/image13.jpeg>
</file>

<file path=ppt/media/image14.jp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8A477FC-F4CC-48A5-BAE2-EB5FB1CD13F7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3E0A8D1-62D2-41CE-B43E-752F8C7CE32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417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Make this slide be the “banner” for the 4X4 poster.</a:t>
            </a:r>
          </a:p>
          <a:p>
            <a:endParaRPr lang="en-US" sz="1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4044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5</a:t>
            </a:r>
            <a:r>
              <a:rPr lang="en-US" b="1" baseline="30000" dirty="0"/>
              <a:t>th</a:t>
            </a:r>
            <a:r>
              <a:rPr lang="en-US" b="1" dirty="0"/>
              <a:t>, middle slide (bottom)</a:t>
            </a:r>
          </a:p>
          <a:p>
            <a:endParaRPr lang="en-US" b="1" dirty="0"/>
          </a:p>
          <a:p>
            <a:r>
              <a:rPr lang="en-US" b="1" dirty="0"/>
              <a:t>SARI members have petitioned the NRC and the EPA to revise their unscientific LNT-based regulations.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5200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baseline="0" dirty="0"/>
              <a:t>Top Right Hand Slide, below banner slide</a:t>
            </a:r>
          </a:p>
          <a:p>
            <a:endParaRPr lang="en-US" b="1" u="sng" dirty="0"/>
          </a:p>
          <a:p>
            <a:r>
              <a:rPr lang="en-US" b="1" baseline="0" dirty="0"/>
              <a:t>SARI</a:t>
            </a:r>
            <a:r>
              <a:rPr lang="en-US" b="1" dirty="0"/>
              <a:t> influence and contribution to the debate is growing as SARI grows and matures.</a:t>
            </a:r>
            <a:endParaRPr lang="en-US" b="1" baseline="0" dirty="0"/>
          </a:p>
          <a:p>
            <a:r>
              <a:rPr lang="en-US" b="1" baseline="0" dirty="0"/>
              <a:t>Our insistence on accuracy is one of our guiding</a:t>
            </a:r>
            <a:r>
              <a:rPr lang="en-US" b="1" dirty="0"/>
              <a:t> principles.</a:t>
            </a:r>
            <a:endParaRPr lang="en-US" b="1" baseline="0" dirty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527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b="1" u="sng" dirty="0"/>
              <a:t>2</a:t>
            </a:r>
            <a:r>
              <a:rPr lang="en-US" b="1" u="sng" baseline="30000" dirty="0"/>
              <a:t>nd</a:t>
            </a:r>
            <a:r>
              <a:rPr lang="en-US" b="1" u="sng" dirty="0"/>
              <a:t> Right hand slide</a:t>
            </a:r>
          </a:p>
          <a:p>
            <a:pPr defTabSz="931774">
              <a:defRPr/>
            </a:pPr>
            <a:endParaRPr lang="en-US" b="1" u="sng" dirty="0"/>
          </a:p>
          <a:p>
            <a:pPr defTabSz="931774">
              <a:defRPr/>
            </a:pPr>
            <a:r>
              <a:rPr lang="en-US" b="1" dirty="0"/>
              <a:t>Where SARI is meant to address the informational and technical issues surrounding the LNT debate, XLNT was initiated to move the issue forward towards the elimination of the unscientific LNT.</a:t>
            </a:r>
          </a:p>
          <a:p>
            <a:pPr defTabSz="931774">
              <a:defRPr/>
            </a:pPr>
            <a:endParaRPr lang="en-US" b="1" dirty="0"/>
          </a:p>
          <a:p>
            <a:r>
              <a:rPr lang="en-US" b="1" dirty="0"/>
              <a:t> 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8083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  <a:p>
            <a:r>
              <a:rPr lang="en-US" b="1" u="sng" dirty="0"/>
              <a:t>3</a:t>
            </a:r>
            <a:r>
              <a:rPr lang="en-US" b="1" u="sng" baseline="30000" dirty="0"/>
              <a:t>rd</a:t>
            </a:r>
            <a:r>
              <a:rPr lang="en-US" b="1" u="sng" dirty="0"/>
              <a:t> Right hand slide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Ask to join the SARI and/or</a:t>
            </a:r>
            <a:r>
              <a:rPr lang="en-US" b="1" baseline="0" dirty="0"/>
              <a:t> the </a:t>
            </a:r>
            <a:r>
              <a:rPr lang="en-US" b="1"/>
              <a:t>XLNT Google-group</a:t>
            </a:r>
            <a:r>
              <a:rPr lang="en-US" b="1" baseline="0"/>
              <a:t> </a:t>
            </a:r>
            <a:r>
              <a:rPr lang="en-US" b="1" baseline="0" dirty="0"/>
              <a:t>emails!</a:t>
            </a:r>
            <a:endParaRPr lang="en-US" b="1" dirty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274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4</a:t>
            </a:r>
            <a:r>
              <a:rPr lang="en-US" b="1" u="sng" baseline="30000" dirty="0"/>
              <a:t>th</a:t>
            </a:r>
            <a:r>
              <a:rPr lang="en-US" b="1" u="sng" dirty="0"/>
              <a:t> right hand slide</a:t>
            </a:r>
          </a:p>
          <a:p>
            <a:endParaRPr lang="en-US" b="1" u="sng" dirty="0"/>
          </a:p>
          <a:p>
            <a:r>
              <a:rPr lang="en-US" b="1" dirty="0"/>
              <a:t>Our free membership focuses on like-minded contributors, not inflated membership rolls.</a:t>
            </a:r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044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Top left slide #1</a:t>
            </a:r>
          </a:p>
          <a:p>
            <a:endParaRPr lang="en-US" b="1" dirty="0"/>
          </a:p>
          <a:p>
            <a:r>
              <a:rPr lang="en-US" b="1" dirty="0"/>
              <a:t>It all started when several colleagues were bemoaning the misinformation and scare mongering that was occurring after the Fukushima accident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845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#2, second left slide</a:t>
            </a:r>
          </a:p>
          <a:p>
            <a:endParaRPr lang="en-US" b="1" dirty="0"/>
          </a:p>
          <a:p>
            <a:r>
              <a:rPr lang="en-US" b="1" dirty="0"/>
              <a:t>SARI’s objective is monitor for and counter misinformation when members become aware of it.  Only short, concise rebuttals are intended.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233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#3, 3rd left slide</a:t>
            </a:r>
          </a:p>
          <a:p>
            <a:endParaRPr lang="en-US" b="1" dirty="0"/>
          </a:p>
          <a:p>
            <a:r>
              <a:rPr lang="en-US" b="1" dirty="0"/>
              <a:t>Re-establish trust in SCIENCE and enable beneficial uses of radiation such as in medicine and nuclear power!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378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#4, 4</a:t>
            </a:r>
            <a:r>
              <a:rPr lang="en-US" b="1" baseline="30000" dirty="0"/>
              <a:t>th</a:t>
            </a:r>
            <a:r>
              <a:rPr lang="en-US" b="1" dirty="0"/>
              <a:t> left slide</a:t>
            </a:r>
          </a:p>
          <a:p>
            <a:endParaRPr lang="en-US" b="1" dirty="0"/>
          </a:p>
          <a:p>
            <a:r>
              <a:rPr lang="en-US" b="1" dirty="0"/>
              <a:t>Accurate and concise responses.</a:t>
            </a:r>
          </a:p>
          <a:p>
            <a:r>
              <a:rPr lang="en-US" b="1" dirty="0"/>
              <a:t>KISS principle whenever possible.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770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Together Everyone Achieves More, T.E.A.M.</a:t>
            </a:r>
            <a:r>
              <a:rPr lang="en-US" b="1" baseline="0" dirty="0"/>
              <a:t>  !    </a:t>
            </a:r>
          </a:p>
          <a:p>
            <a:endParaRPr lang="en-US" b="1" baseline="0" dirty="0"/>
          </a:p>
          <a:p>
            <a:r>
              <a:rPr lang="en-US" b="1" u="sng" baseline="0" dirty="0"/>
              <a:t>Middle, top slide, below banner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521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u="sng" baseline="0" dirty="0"/>
              <a:t>Middle, second slide</a:t>
            </a:r>
            <a:endParaRPr lang="en-US" b="1" u="sng" dirty="0"/>
          </a:p>
          <a:p>
            <a:endParaRPr lang="en-US" b="1" dirty="0"/>
          </a:p>
          <a:p>
            <a:r>
              <a:rPr lang="en-US" b="1" dirty="0"/>
              <a:t>LNT discussions were once “off limits”.  </a:t>
            </a:r>
          </a:p>
          <a:p>
            <a:endParaRPr lang="en-US" b="1" dirty="0"/>
          </a:p>
          <a:p>
            <a:r>
              <a:rPr lang="en-US" b="1" dirty="0"/>
              <a:t>NOW, they</a:t>
            </a:r>
            <a:r>
              <a:rPr lang="en-US" b="1" baseline="0" dirty="0"/>
              <a:t> are “front and center” in many professional meeting venues.</a:t>
            </a:r>
          </a:p>
          <a:p>
            <a:endParaRPr lang="en-US" b="1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799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3</a:t>
            </a:r>
            <a:r>
              <a:rPr lang="en-US" b="1" u="sng" baseline="30000" dirty="0"/>
              <a:t>rd</a:t>
            </a:r>
            <a:r>
              <a:rPr lang="en-US" b="1" u="sng" dirty="0"/>
              <a:t> ,</a:t>
            </a:r>
            <a:r>
              <a:rPr lang="en-US" b="1" u="sng" baseline="0" dirty="0"/>
              <a:t> Middle Slide</a:t>
            </a:r>
          </a:p>
          <a:p>
            <a:endParaRPr lang="en-US" b="1" baseline="0" dirty="0"/>
          </a:p>
          <a:p>
            <a:r>
              <a:rPr lang="en-US" b="1" dirty="0"/>
              <a:t>Social media is a great “force multiplier!       </a:t>
            </a:r>
          </a:p>
          <a:p>
            <a:endParaRPr lang="en-US" b="1" dirty="0"/>
          </a:p>
          <a:p>
            <a:r>
              <a:rPr lang="en-US" b="1" dirty="0"/>
              <a:t>For</a:t>
            </a:r>
            <a:r>
              <a:rPr lang="en-US" b="1" baseline="0" dirty="0"/>
              <a:t> example, Facebook readers “like” or “share” posted articles …   …   which can spread geometrically when reader’s “friends” further “like” or “share” them.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65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4</a:t>
            </a:r>
            <a:r>
              <a:rPr lang="en-US" b="1" u="sng" baseline="30000" dirty="0"/>
              <a:t>th</a:t>
            </a:r>
            <a:r>
              <a:rPr lang="en-US" b="1" u="sng" dirty="0"/>
              <a:t> ,</a:t>
            </a:r>
            <a:r>
              <a:rPr lang="en-US" b="1" u="sng" baseline="0" dirty="0"/>
              <a:t> Middle Slide</a:t>
            </a:r>
          </a:p>
          <a:p>
            <a:endParaRPr lang="en-US" b="1" u="sng" baseline="0" dirty="0"/>
          </a:p>
          <a:p>
            <a:r>
              <a:rPr lang="en-US" b="1" dirty="0"/>
              <a:t>SARI has written informational letters to various advisory bodies.  So far, response SARI input is limited, but gaining credibility.</a:t>
            </a:r>
            <a:endParaRPr lang="en-US" b="1" baseline="0" dirty="0"/>
          </a:p>
          <a:p>
            <a:endParaRPr lang="en-US" b="1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0A8D1-62D2-41CE-B43E-752F8C7CE32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077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6D9AE-BECA-47E6-B0B7-5CAEA91F8F90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AC622-C8E1-4275-B1C2-6095A8D08F4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adiationeffects.org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cbi.nlm.nih.gov/pmc/articles/PMC352632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3622" cy="7010400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-1" y="-304800"/>
            <a:ext cx="9183623" cy="14478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</a:rPr>
              <a:t>THE ORIGINS OF SARI &amp; XLNT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itchFamily="34" charset="0"/>
            </a:endParaRP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0" y="673418"/>
            <a:ext cx="9183621" cy="609600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Scientists for Accurate Radiation Information </a:t>
            </a:r>
            <a:b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XLNT Foundation</a:t>
            </a:r>
          </a:p>
        </p:txBody>
      </p:sp>
      <p:sp>
        <p:nvSpPr>
          <p:cNvPr id="13" name="TextBox 12"/>
          <p:cNvSpPr txBox="1"/>
          <p:nvPr/>
        </p:nvSpPr>
        <p:spPr>
          <a:xfrm flipH="1">
            <a:off x="-1" y="5029200"/>
            <a:ext cx="91836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 Miller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CHP</a:t>
            </a:r>
            <a:r>
              <a:rPr lang="en-US" sz="2400" b="1" baseline="30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Doug Osborn,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PhD</a:t>
            </a:r>
            <a:r>
              <a:rPr lang="en-US" sz="2400" b="1" baseline="30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Bobby Scott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PhD</a:t>
            </a:r>
            <a:r>
              <a:rPr lang="en-US" sz="2400" b="1" baseline="30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b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Bert Morales CHP,  </a:t>
            </a:r>
            <a:r>
              <a:rPr lang="en-US" sz="2400" b="1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Mohan Doss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PhD</a:t>
            </a:r>
            <a:r>
              <a:rPr lang="en-US" sz="2400" b="1" baseline="30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b="1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Sandia National Laboratories,  </a:t>
            </a:r>
            <a:r>
              <a:rPr lang="en-US" b="1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LRRI, Retired,  </a:t>
            </a:r>
            <a:r>
              <a:rPr lang="en-US" b="1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UniTech,  </a:t>
            </a:r>
            <a:r>
              <a:rPr lang="en-US" b="1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Fox Chase Cancer Center)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665" y="6223576"/>
            <a:ext cx="722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Presented at:  “Applicability of Radiation-Response Models to Low Dose Protection Standards”,</a:t>
            </a:r>
            <a:b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Tri-Cities, WA   9/30-10-3, 2018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867" y="0"/>
            <a:ext cx="921173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74638"/>
            <a:ext cx="9177867" cy="71596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SARI </a:t>
            </a:r>
            <a:r>
              <a:rPr 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PETITIONS TO NRC </a:t>
            </a:r>
            <a:br>
              <a:rPr 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</a:b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REGARDING THE LNT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3867" y="1295400"/>
            <a:ext cx="9177867" cy="5562600"/>
          </a:xfrm>
        </p:spPr>
        <p:txBody>
          <a:bodyPr>
            <a:normAutofit fontScale="92500" lnSpcReduction="10000"/>
          </a:bodyPr>
          <a:lstStyle/>
          <a:p>
            <a:pPr marL="0" indent="0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Feb., 2015: Carol Marcus, Mark Miller, &amp; Mohan Doss (for SARI Members), initiated a Petition with NRC asking them to cease using the LNT model and use the radiation hormesis model for rulemaking</a:t>
            </a:r>
          </a:p>
          <a:p>
            <a:pPr marL="0" indent="0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SARI submitted a NRC Petition – in support of Carol Marcus’s petition</a:t>
            </a:r>
          </a:p>
          <a:p>
            <a:pPr marL="0" indent="0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NRC received public comments on the petitions until Nov., 2015.  Letter from NRC in November 2017:  “We’re still working on it!”</a:t>
            </a:r>
          </a:p>
          <a:p>
            <a:pPr marL="0" indent="0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Outcome TBD, but professional community’s support has recently shifted as </a:t>
            </a:r>
            <a:r>
              <a:rPr 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Accurate Radiation Information 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becomes widely known &amp; understood.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2014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" y="0"/>
            <a:ext cx="9179858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46038"/>
            <a:ext cx="9144000" cy="71596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SARI  ACCOMPLISHMENTS 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0" y="762000"/>
            <a:ext cx="9144000" cy="5791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Positives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SARI provides a world-wide forum for discussions of the health effects of radiation, LNT model, approaches to overcome fear of low-dose radiation, etc. </a:t>
            </a: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Negatives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SARI’s efforts have had little impact on regulations or advisory bodies’ recommendations </a:t>
            </a:r>
            <a:r>
              <a:rPr lang="en-US" sz="2400" u="sng" dirty="0">
                <a:solidFill>
                  <a:schemeClr val="bg1"/>
                </a:solidFill>
              </a:rPr>
              <a:t>so far</a:t>
            </a:r>
            <a:r>
              <a:rPr lang="en-US" sz="2400" dirty="0">
                <a:solidFill>
                  <a:schemeClr val="bg1"/>
                </a:solidFill>
              </a:rPr>
              <a:t>, and are unlikely to have any </a:t>
            </a:r>
            <a:r>
              <a:rPr lang="en-US" sz="2400" u="sng" dirty="0">
                <a:solidFill>
                  <a:schemeClr val="bg1"/>
                </a:solidFill>
              </a:rPr>
              <a:t>direct</a:t>
            </a:r>
            <a:r>
              <a:rPr lang="en-US" sz="2400" dirty="0">
                <a:solidFill>
                  <a:schemeClr val="bg1"/>
                </a:solidFill>
              </a:rPr>
              <a:t> impact</a:t>
            </a: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Conclusion: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Providing </a:t>
            </a:r>
            <a:r>
              <a:rPr lang="en-US" sz="2400" u="sng" dirty="0">
                <a:solidFill>
                  <a:schemeClr val="bg1"/>
                </a:solidFill>
              </a:rPr>
              <a:t>accurate information </a:t>
            </a:r>
            <a:r>
              <a:rPr lang="en-US" sz="2400" dirty="0">
                <a:solidFill>
                  <a:schemeClr val="bg1"/>
                </a:solidFill>
              </a:rPr>
              <a:t>regarding radiation is necessary for initiating a change but has not been sufficient. Additional steps are needed to engineer a change in radiation safety paradigm. SARI is not structured for undertaking additional actions such as fundraising, launch of lawsuits, etc. </a:t>
            </a:r>
          </a:p>
          <a:p>
            <a:pPr marL="0" indent="0"/>
            <a:r>
              <a:rPr lang="en-US" sz="2400" b="1" dirty="0">
                <a:solidFill>
                  <a:schemeClr val="bg1"/>
                </a:solidFill>
              </a:rPr>
              <a:t> New/additional organization is needed</a:t>
            </a:r>
          </a:p>
          <a:p>
            <a:pPr marL="2628900" lvl="5" indent="-4572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  (XLNT Foundation)</a:t>
            </a:r>
          </a:p>
        </p:txBody>
      </p:sp>
    </p:spTree>
    <p:extLst>
      <p:ext uri="{BB962C8B-B14F-4D97-AF65-F5344CB8AC3E}">
        <p14:creationId xmlns:p14="http://schemas.microsoft.com/office/powerpoint/2010/main" val="311883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8200"/>
          </a:xfrm>
        </p:spPr>
        <p:txBody>
          <a:bodyPr>
            <a:noAutofit/>
          </a:bodyPr>
          <a:lstStyle/>
          <a:p>
            <a:r>
              <a:rPr lang="en-US" sz="4200" b="1" dirty="0"/>
              <a:t>X-LNT FOUNDATION VISION &amp; MISSION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62000"/>
            <a:ext cx="9144000" cy="5486400"/>
          </a:xfrm>
        </p:spPr>
        <p:txBody>
          <a:bodyPr>
            <a:noAutofit/>
          </a:bodyPr>
          <a:lstStyle/>
          <a:p>
            <a:pPr fontAlgn="base"/>
            <a:r>
              <a:rPr lang="en-US" sz="2600" b="1" dirty="0"/>
              <a:t>The </a:t>
            </a:r>
            <a:r>
              <a:rPr lang="en-US" sz="2600" b="1" u="sng" dirty="0"/>
              <a:t>mission</a:t>
            </a:r>
            <a:r>
              <a:rPr lang="en-US" sz="2600" b="1" dirty="0"/>
              <a:t> of the XLNT Foundation is to inform the public about the observed beneficial health effects of low-dose ionizing radiation, and to campaign for </a:t>
            </a:r>
            <a:r>
              <a:rPr lang="en-US" sz="2600" b="1" u="sng" dirty="0">
                <a:solidFill>
                  <a:srgbClr val="FF0000"/>
                </a:solidFill>
              </a:rPr>
              <a:t>eliminating use of the linear no-threshold (LNT) model</a:t>
            </a:r>
            <a:r>
              <a:rPr lang="en-US" sz="2600" b="1" dirty="0"/>
              <a:t> in order to enhance public health.</a:t>
            </a:r>
          </a:p>
          <a:p>
            <a:pPr fontAlgn="base"/>
            <a:r>
              <a:rPr lang="en-US" sz="2600" b="1" dirty="0"/>
              <a:t>Our </a:t>
            </a:r>
            <a:r>
              <a:rPr lang="en-US" sz="2600" b="1" u="sng" dirty="0"/>
              <a:t>vision</a:t>
            </a:r>
            <a:r>
              <a:rPr lang="en-US" sz="2600" b="1" dirty="0"/>
              <a:t> is a world in which the public, professionals, and governments are well informed about the observed beneficial effects of low-dose radiation and so utilize radiation without undue concerns based on the </a:t>
            </a:r>
            <a:r>
              <a:rPr lang="en-US" sz="2600" b="1" u="sng" dirty="0"/>
              <a:t>invalid</a:t>
            </a:r>
            <a:r>
              <a:rPr lang="en-US" sz="2600" b="1" dirty="0"/>
              <a:t> LNT model. Our view is that discarding the LNT model would reduce the fear and concerns regarding low levels of radiation and facilitate a renaissance of radiation applications in health, energy, and other fields resulting in improved health, reduced energy costs, and sustainable economic development in developing countries.</a:t>
            </a:r>
          </a:p>
          <a:p>
            <a:pPr marL="0" indent="0" algn="just">
              <a:buNone/>
            </a:pPr>
            <a:endParaRPr lang="en-US" sz="26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b="1" dirty="0"/>
              <a:t>SARI &amp; XLNT FUTURE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Both are vibrant, forward-looking organizations focused on making the needed changes that will enable the world to realize the myriad beneficial uses of radiation in numerous, disparate avenues (power, medicine, science, etc.)</a:t>
            </a:r>
          </a:p>
          <a:p>
            <a:r>
              <a:rPr lang="en-US" b="1" u="sng" dirty="0">
                <a:solidFill>
                  <a:srgbClr val="FF0000"/>
                </a:solidFill>
              </a:rPr>
              <a:t>Join </a:t>
            </a:r>
            <a:r>
              <a:rPr lang="en-US" b="1" i="1" u="sng" dirty="0">
                <a:solidFill>
                  <a:srgbClr val="FF0000"/>
                </a:solidFill>
                <a:hlinkClick r:id="rId4"/>
              </a:rPr>
              <a:t>SARI</a:t>
            </a:r>
            <a:r>
              <a:rPr lang="en-US" b="1" u="sng" dirty="0">
                <a:solidFill>
                  <a:srgbClr val="FF0000"/>
                </a:solidFill>
              </a:rPr>
              <a:t> and </a:t>
            </a:r>
            <a:r>
              <a:rPr lang="en-US" b="1" i="1" u="sng" dirty="0">
                <a:solidFill>
                  <a:srgbClr val="FF0000"/>
                </a:solidFill>
                <a:hlinkClick r:id="rId4"/>
              </a:rPr>
              <a:t>XLNT</a:t>
            </a:r>
            <a:r>
              <a:rPr lang="en-US" b="1" u="sng" dirty="0">
                <a:solidFill>
                  <a:srgbClr val="FF0000"/>
                </a:solidFill>
              </a:rPr>
              <a:t> </a:t>
            </a:r>
            <a:r>
              <a:rPr lang="en-US" dirty="0"/>
              <a:t>to add YOUR contribution to the initiatives and to </a:t>
            </a:r>
            <a:r>
              <a:rPr lang="en-US" b="1" u="sng" dirty="0">
                <a:solidFill>
                  <a:srgbClr val="FF0000"/>
                </a:solidFill>
              </a:rPr>
              <a:t>learn LOTS</a:t>
            </a:r>
            <a:r>
              <a:rPr lang="en-US" dirty="0"/>
              <a:t>!</a:t>
            </a:r>
          </a:p>
          <a:p>
            <a:r>
              <a:rPr lang="en-US" dirty="0"/>
              <a:t>Collaboration with other groups will result in synergies</a:t>
            </a:r>
          </a:p>
          <a:p>
            <a:r>
              <a:rPr lang="en-US" dirty="0"/>
              <a:t>Gmail </a:t>
            </a:r>
          </a:p>
          <a:p>
            <a:r>
              <a:rPr lang="en-US" dirty="0" err="1"/>
              <a:t>GoogleGroups</a:t>
            </a:r>
            <a:r>
              <a:rPr lang="en-US" dirty="0"/>
              <a:t> for SARI &amp; XLNT are great information-sharing threads for like-minded colleagues!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MEMBERSHIP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Not focused on “numbers”, but common interest</a:t>
            </a:r>
          </a:p>
          <a:p>
            <a:r>
              <a:rPr lang="en-US" dirty="0">
                <a:solidFill>
                  <a:schemeClr val="bg1"/>
                </a:solidFill>
              </a:rPr>
              <a:t>Word-of-mouth invitations to “join”</a:t>
            </a:r>
          </a:p>
          <a:p>
            <a:r>
              <a:rPr lang="en-US" dirty="0">
                <a:solidFill>
                  <a:schemeClr val="bg1"/>
                </a:solidFill>
              </a:rPr>
              <a:t>New members must be “endorsed” by sponsor </a:t>
            </a:r>
            <a:r>
              <a:rPr lang="en-US" sz="2400" dirty="0">
                <a:solidFill>
                  <a:schemeClr val="bg1"/>
                </a:solidFill>
              </a:rPr>
              <a:t>(current SARI member)</a:t>
            </a:r>
            <a:r>
              <a:rPr lang="en-US" dirty="0">
                <a:solidFill>
                  <a:schemeClr val="bg1"/>
                </a:solidFill>
              </a:rPr>
              <a:t>, plus two additional “endorsers” </a:t>
            </a:r>
            <a:r>
              <a:rPr lang="en-US" sz="2400" dirty="0">
                <a:solidFill>
                  <a:schemeClr val="bg1"/>
                </a:solidFill>
              </a:rPr>
              <a:t>(SARI members)</a:t>
            </a:r>
          </a:p>
          <a:p>
            <a:r>
              <a:rPr lang="en-US" dirty="0">
                <a:solidFill>
                  <a:schemeClr val="bg1"/>
                </a:solidFill>
              </a:rPr>
              <a:t>No membership fee</a:t>
            </a:r>
          </a:p>
          <a:p>
            <a:r>
              <a:rPr lang="en-US" dirty="0">
                <a:solidFill>
                  <a:schemeClr val="bg1"/>
                </a:solidFill>
              </a:rPr>
              <a:t>To-date, 124 members/associate members</a:t>
            </a:r>
          </a:p>
          <a:p>
            <a:r>
              <a:rPr lang="en-US" u="sng" dirty="0">
                <a:solidFill>
                  <a:schemeClr val="bg1"/>
                </a:solidFill>
              </a:rPr>
              <a:t>Members</a:t>
            </a:r>
            <a:r>
              <a:rPr lang="en-US" dirty="0">
                <a:solidFill>
                  <a:schemeClr val="bg1"/>
                </a:solidFill>
              </a:rPr>
              <a:t> have “science/technical” degrees</a:t>
            </a:r>
          </a:p>
          <a:p>
            <a:r>
              <a:rPr lang="en-US" u="sng" dirty="0">
                <a:solidFill>
                  <a:schemeClr val="bg1"/>
                </a:solidFill>
              </a:rPr>
              <a:t>Associate members </a:t>
            </a:r>
            <a:r>
              <a:rPr lang="en-US" dirty="0">
                <a:solidFill>
                  <a:schemeClr val="bg1"/>
                </a:solidFill>
              </a:rPr>
              <a:t>have “other” degrees or shared interests</a:t>
            </a:r>
          </a:p>
          <a:p>
            <a:r>
              <a:rPr lang="en-US" u="sng" dirty="0">
                <a:solidFill>
                  <a:schemeClr val="bg1"/>
                </a:solidFill>
              </a:rPr>
              <a:t>Wide</a:t>
            </a:r>
            <a:r>
              <a:rPr lang="en-US" dirty="0">
                <a:solidFill>
                  <a:schemeClr val="bg1"/>
                </a:solidFill>
              </a:rPr>
              <a:t> range of professions associated with radiation applications (power, medicine, radon, radiation biology, </a:t>
            </a:r>
            <a:r>
              <a:rPr lang="en-US" dirty="0" err="1">
                <a:solidFill>
                  <a:schemeClr val="bg1"/>
                </a:solidFill>
              </a:rPr>
              <a:t>hormesis</a:t>
            </a:r>
            <a:r>
              <a:rPr lang="en-US" dirty="0">
                <a:solidFill>
                  <a:schemeClr val="bg1"/>
                </a:solidFill>
              </a:rPr>
              <a:t>, etc.)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269889" cy="7010400"/>
          </a:xfr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-1" y="274638"/>
            <a:ext cx="9269889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 IT ALL STARTED WHEN…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6200" y="1600200"/>
            <a:ext cx="919368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Fukushima, 3/11/11</a:t>
            </a:r>
          </a:p>
          <a:p>
            <a:pPr lvl="1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Misinformation</a:t>
            </a:r>
          </a:p>
          <a:p>
            <a:pPr lvl="1"/>
            <a:r>
              <a:rPr 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Radiophobia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Little scientific rigor in news</a:t>
            </a:r>
          </a:p>
          <a:p>
            <a:pPr lvl="1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Scaremongering</a:t>
            </a:r>
          </a:p>
          <a:p>
            <a:pPr lvl="1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Desire to </a:t>
            </a:r>
            <a:r>
              <a:rPr 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lives, </a:t>
            </a:r>
            <a:b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 cause more suffering/death</a:t>
            </a:r>
          </a:p>
          <a:p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329208"/>
            <a:ext cx="9144000" cy="685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CHARTER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0" y="1219200"/>
            <a:ext cx="9144000" cy="5486400"/>
          </a:xfrm>
        </p:spPr>
        <p:txBody>
          <a:bodyPr>
            <a:normAutofit fontScale="32500" lnSpcReduction="20000"/>
          </a:bodyPr>
          <a:lstStyle/>
          <a:p>
            <a:pPr fontAlgn="base"/>
            <a:r>
              <a:rPr lang="en-US" sz="45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objective of this group is to monitor for and counter nuclear/radiological misinformation that could adversely impact the world’s ability to effectively respond to nuclear and radiological challenges, to the end point of saving lives</a:t>
            </a:r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  </a:t>
            </a:r>
          </a:p>
          <a:p>
            <a:pPr fontAlgn="base"/>
            <a:endParaRPr lang="en-US" sz="4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base"/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the world to effectively prepare for and respond to a radiological or nuclear emergency, it is important to have reliable information about risks to humans from both high- and low-level exposures to ionizing radiation and that the general response to the human body from high and low doses is different. Unfortunately, misinformation (such as the linear, no-threshold model (LNT)) about radiation effects on humans is prevalent in the news and other media, especially for low-level-radiation exposure (low-dose and low-dose-rate), as is currently the case for downwind populations of Fukushima.  </a:t>
            </a:r>
          </a:p>
          <a:p>
            <a:pPr fontAlgn="base"/>
            <a:endParaRPr lang="en-US" sz="4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base"/>
            <a:endParaRPr lang="en-US" sz="4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base"/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Misinformation (such as the LNT) if not quickly detected and properly countered by reliable information in a timely manner can lead to harm including the unintended loss of many lives as has been demonstrated after the Chernobyl and Fukushima accidents.  Misinformation related to low-level radiation exposure leads to unintended fatalaties</a:t>
            </a:r>
            <a:r>
              <a:rPr lang="en-US" sz="4500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 Our group is multidisciplinary and includes expertise in a variety of areas including radiation source characterization, radiation transport, external and internal radiation dosimetry, radiobiological effects (both harmful and beneficial), dose-response modeling, radiation risk and benefit assessment, nuclear medicine, diagnostic radiology, radiation oncology, commercial nuclear power, technology supporting use of nuclear power, isotope production, and nuclear/radiological emergency management.</a:t>
            </a:r>
          </a:p>
          <a:p>
            <a:pPr fontAlgn="base"/>
            <a:r>
              <a:rPr lang="en-US" sz="4500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1  </a:t>
            </a:r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Fear based on the LNT was responsible for about </a:t>
            </a:r>
            <a:r>
              <a:rPr lang="en-US" sz="45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100,000 abortions </a:t>
            </a:r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following the Chernobyl accident and is now also responsible for more than </a:t>
            </a:r>
            <a:r>
              <a:rPr lang="en-US" sz="45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1,000 lives being lost </a:t>
            </a:r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related to Fukushima evacuations (Scott BR and </a:t>
            </a:r>
            <a:r>
              <a:rPr lang="en-US" sz="4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Dobrzyński</a:t>
            </a:r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L. 2012. </a:t>
            </a:r>
            <a:b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4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fontAlgn="base">
              <a:buNone/>
            </a:pPr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Dose-Response 10:462-466).  </a:t>
            </a:r>
            <a:r>
              <a:rPr lang="en-US" sz="4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/>
              </a:rPr>
              <a:t>https://www.ncbi.nlm.nih.gov/pmc/articles/PMC3526320/</a:t>
            </a:r>
            <a:endParaRPr lang="en-US" sz="4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376"/>
            <a:ext cx="9179859" cy="6889376"/>
          </a:xfrm>
          <a:prstGeom prst="rect">
            <a:avLst/>
          </a:prstGeom>
          <a:blipFill dpi="0" rotWithShape="1">
            <a:blip r:embed="rId4">
              <a:alphaModFix amt="45000"/>
            </a:blip>
            <a:srcRect/>
            <a:tile tx="0" ty="0" sx="100000" sy="100000" flip="none" algn="tl"/>
          </a:blipFill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-1" y="304800"/>
            <a:ext cx="9179859" cy="11430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MISSION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To help prevent unnecessary, radiation-phobia-related deaths, morbidity,  and injuries associated with distrust of radio-medical diagnostics/therapies and from nuclear/radiological emergencies through countering phobia-promoting misinformation (such as the LNT) spread by alarmists via the news and other media including journal publications.­­­­­­­­­­­­­­­­­­­­­­­­­­­­­­­­­­­­­­­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4483"/>
            <a:ext cx="9448800" cy="685799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34788" y="246529"/>
            <a:ext cx="8229600" cy="74407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CONCISE, ACCURATE REBUTTALS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286000" y="1174375"/>
            <a:ext cx="6477000" cy="537882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Efficacious use of technically accurate responses by “working professionals”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Perhaps only “ten” (or so) fundamental tenets of scare stories or mis-statements</a:t>
            </a:r>
          </a:p>
          <a:p>
            <a:pPr lvl="1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Catalog of carefully crafted responses from which to craft specific rebuttals, as they came to our awareness</a:t>
            </a:r>
          </a:p>
          <a:p>
            <a:pPr lvl="2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SARI peer input to development of concise rebuttals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SARI COLLABORATION 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0" y="2484437"/>
            <a:ext cx="8991600" cy="4525963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SARI members hope to tap into the </a:t>
            </a:r>
            <a:r>
              <a:rPr lang="en-US" sz="36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synergies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that result from collaboration and association with like-minded individuals and organizations.  </a:t>
            </a:r>
          </a:p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is only with these associations will our </a:t>
            </a:r>
            <a:r>
              <a:rPr lang="en-US" sz="36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combined efforts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produce the desired result.</a:t>
            </a:r>
          </a:p>
          <a:p>
            <a:pPr>
              <a:buNone/>
            </a:pP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87538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28600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SARI COLLABORATION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08037"/>
            <a:ext cx="9144000" cy="4525963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Only a few years ago, any discussion of LNT or hormesis among members of the Health Physic Society was “politely ignored”</a:t>
            </a:r>
          </a:p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 the 2015 Annual Meeting, there was a 2-day Special Session on the topics! Standing Room Only!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MONDAY 3:00-6:00 PM Room 116 MPM-G: Special Session: </a:t>
            </a:r>
            <a:r>
              <a:rPr 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Health Risks from Low Doses and Low Dose-Rates of Ionizing Radiation 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3:00 PM Introduction by Feinendegen, L. , Brookhaven National Laboratory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TUESDAY 8:30 AM-12:00 PM Room 107 TAM-C: Special Session: </a:t>
            </a:r>
            <a:r>
              <a:rPr 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Health Risks from Low Doses and Low Dose-Rates of Ionizing Radiation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2:30-5:30 PM Room 107 TPM-C: Special Session: </a:t>
            </a:r>
            <a:r>
              <a:rPr 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Health Risks from Low Doses and Low Dose-Rates of Ionizing Radiation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Applicability of Radiation-Response Models to Low Dose Protection Standards - 2018. – </a:t>
            </a:r>
            <a:r>
              <a:rPr 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HERE TODAY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  </a:t>
            </a:r>
          </a:p>
        </p:txBody>
      </p:sp>
    </p:spTree>
    <p:extLst>
      <p:ext uri="{BB962C8B-B14F-4D97-AF65-F5344CB8AC3E}">
        <p14:creationId xmlns:p14="http://schemas.microsoft.com/office/powerpoint/2010/main" val="285354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2312894"/>
            <a:ext cx="90678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SOCIAL MEDIA EXPANDS THE MESSAGE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294A9B"/>
                </a:solidFill>
              </a:rPr>
              <a:t>OPEN LETTERS TO ADVISORY BODIES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9144000" cy="45259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94A9B"/>
                </a:solidFill>
              </a:rPr>
              <a:t>SARI drafted and sent several Open Letters to advisory bodies pointing out the scientific evidence against the LNT model and for radiation hormesis</a:t>
            </a:r>
          </a:p>
          <a:p>
            <a:r>
              <a:rPr lang="en-US" dirty="0">
                <a:solidFill>
                  <a:srgbClr val="294A9B"/>
                </a:solidFill>
              </a:rPr>
              <a:t>These Open Letters were typically ignored by the advisory bodies. Occasionally, the advisory bodies would send Form Letters reiterating their position on the issue without engaging in a scientific discussion.</a:t>
            </a:r>
          </a:p>
          <a:p>
            <a:pPr marL="0" indent="0">
              <a:buNone/>
            </a:pPr>
            <a:endParaRPr lang="en-US" dirty="0">
              <a:solidFill>
                <a:srgbClr val="294A9B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05400"/>
            <a:ext cx="9144000" cy="124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986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3441</TotalTime>
  <Words>1270</Words>
  <Application>Microsoft Office PowerPoint</Application>
  <PresentationFormat>On-screen Show (4:3)</PresentationFormat>
  <Paragraphs>139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Black</vt:lpstr>
      <vt:lpstr>Calibri</vt:lpstr>
      <vt:lpstr>Wingdings</vt:lpstr>
      <vt:lpstr>Office Theme</vt:lpstr>
      <vt:lpstr>THE ORIGINS OF SARI &amp; XLNT</vt:lpstr>
      <vt:lpstr>… IT ALL STARTED WHEN…</vt:lpstr>
      <vt:lpstr>CHARTER</vt:lpstr>
      <vt:lpstr>MISSION</vt:lpstr>
      <vt:lpstr>CONCISE, ACCURATE REBUTTALS</vt:lpstr>
      <vt:lpstr>SARI COLLABORATION </vt:lpstr>
      <vt:lpstr>SARI COLLABORATION EXAMPLES</vt:lpstr>
      <vt:lpstr>SOCIAL MEDIA EXPANDS THE MESSAGE</vt:lpstr>
      <vt:lpstr>OPEN LETTERS TO ADVISORY BODIES</vt:lpstr>
      <vt:lpstr>SARI PETITIONS TO NRC  REGARDING THE LNT MODEL</vt:lpstr>
      <vt:lpstr>SARI  ACCOMPLISHMENTS </vt:lpstr>
      <vt:lpstr>X-LNT FOUNDATION VISION &amp; MISSION</vt:lpstr>
      <vt:lpstr>SARI &amp; XLNT FUTURE</vt:lpstr>
      <vt:lpstr>MEMBERSHIP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Origins of SARI</dc:title>
  <dc:creator>Mark</dc:creator>
  <cp:lastModifiedBy>Steve Baker</cp:lastModifiedBy>
  <cp:revision>162</cp:revision>
  <cp:lastPrinted>2018-08-23T15:27:04Z</cp:lastPrinted>
  <dcterms:created xsi:type="dcterms:W3CDTF">2016-02-15T00:02:00Z</dcterms:created>
  <dcterms:modified xsi:type="dcterms:W3CDTF">2018-10-02T14:47:20Z</dcterms:modified>
</cp:coreProperties>
</file>

<file path=docProps/thumbnail.jpeg>
</file>